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33" d="100"/>
          <a:sy n="33" d="100"/>
        </p:scale>
        <p:origin x="648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56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1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4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7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5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9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8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0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0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4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8AF3D-EBFB-45BF-B500-68C12558F2D4}" type="datetimeFigureOut">
              <a:rPr lang="en-US" smtClean="0"/>
              <a:t>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EF36-6B9F-4614-87FD-B259A2F33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2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1195050" y="26194"/>
            <a:ext cx="18288000" cy="6858000"/>
            <a:chOff x="-4978400" y="-533400"/>
            <a:chExt cx="18288000" cy="68580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78400" y="-533400"/>
              <a:ext cx="9144000" cy="6858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600" y="-533400"/>
              <a:ext cx="9144000" cy="68580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0107307" y="2813447"/>
            <a:ext cx="17204043" cy="6667500"/>
            <a:chOff x="-5170793" y="609600"/>
            <a:chExt cx="17204043" cy="66675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250" y="609600"/>
              <a:ext cx="8890000" cy="66675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17" t="20730" r="17951" b="21389"/>
            <a:stretch/>
          </p:blipFill>
          <p:spPr>
            <a:xfrm>
              <a:off x="-5170793" y="609600"/>
              <a:ext cx="8314043" cy="66675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-4000500" y="-1447800"/>
            <a:ext cx="18288000" cy="6858000"/>
            <a:chOff x="-4000500" y="-1447800"/>
            <a:chExt cx="18288000" cy="6858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00500" y="-1447800"/>
              <a:ext cx="9144000" cy="6858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-1447800"/>
              <a:ext cx="9144000" cy="6858000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4414" y="-266700"/>
            <a:ext cx="9144000" cy="6858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-4258286" y="2171700"/>
            <a:ext cx="18351663" cy="6858000"/>
            <a:chOff x="-4258286" y="2171700"/>
            <a:chExt cx="18351663" cy="6858000"/>
          </a:xfrm>
        </p:grpSpPr>
        <p:pic>
          <p:nvPicPr>
            <p:cNvPr id="29" name="Shape 16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85714" y="2171700"/>
              <a:ext cx="920766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58286" y="2171700"/>
              <a:ext cx="9144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35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142921" y="2175757"/>
            <a:ext cx="4711188" cy="471118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55201" y="3109249"/>
            <a:ext cx="3759199" cy="37591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98949" y="4048599"/>
            <a:ext cx="2838346" cy="28383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14679" y="5017748"/>
            <a:ext cx="1882325" cy="188232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00435" y="5473466"/>
            <a:ext cx="207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Microprocessor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8930" y="4354480"/>
            <a:ext cx="207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Microcontroller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95214" y="3401206"/>
            <a:ext cx="207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 (System)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8536" y="3913847"/>
            <a:ext cx="207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Contains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99835" y="4900054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Contains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58929" y="2496404"/>
            <a:ext cx="2079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58929" y="2961962"/>
            <a:ext cx="2079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Contains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8396070" y="946612"/>
            <a:ext cx="3468915" cy="3468915"/>
            <a:chOff x="8396070" y="946612"/>
            <a:chExt cx="3468915" cy="3468915"/>
          </a:xfrm>
        </p:grpSpPr>
        <p:sp>
          <p:nvSpPr>
            <p:cNvPr id="24" name="Oval 23"/>
            <p:cNvSpPr/>
            <p:nvPr/>
          </p:nvSpPr>
          <p:spPr>
            <a:xfrm>
              <a:off x="8396070" y="946612"/>
              <a:ext cx="3468915" cy="3468915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lus 21"/>
            <p:cNvSpPr/>
            <p:nvPr/>
          </p:nvSpPr>
          <p:spPr>
            <a:xfrm>
              <a:off x="8766629" y="1320800"/>
              <a:ext cx="2727799" cy="2727799"/>
            </a:xfrm>
            <a:prstGeom prst="mathPlus">
              <a:avLst>
                <a:gd name="adj1" fmla="val 649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14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491" y="232344"/>
            <a:ext cx="11942494" cy="6240916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1494972" y="1048661"/>
            <a:ext cx="9985828" cy="2472866"/>
            <a:chOff x="1494972" y="1048661"/>
            <a:chExt cx="9985828" cy="2472866"/>
          </a:xfrm>
        </p:grpSpPr>
        <p:sp>
          <p:nvSpPr>
            <p:cNvPr id="3" name="Rectangle 2"/>
            <p:cNvSpPr/>
            <p:nvPr/>
          </p:nvSpPr>
          <p:spPr>
            <a:xfrm>
              <a:off x="1494972" y="1233716"/>
              <a:ext cx="9985828" cy="21190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509486" y="2061029"/>
              <a:ext cx="406400" cy="31931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770743" y="2888342"/>
              <a:ext cx="333829" cy="3338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733800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15012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072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8964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59908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64199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45411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25471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99363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90307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045266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26478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606538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80430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71374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435406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516618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96678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70570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961514" y="3352802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909298" y="3353889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722914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4126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84186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58078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49022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653313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734525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214585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88477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79421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034380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15592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595652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69544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560488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424520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505732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985792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459684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950628" y="1048661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898412" y="1049748"/>
              <a:ext cx="289560" cy="167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1830685" y="1449338"/>
            <a:ext cx="95413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i="0" dirty="0" smtClean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My name is Cameron Akker and I'm a full-stack inventor</a:t>
            </a:r>
            <a:r>
              <a:rPr lang="en-US" sz="3000" b="0" i="0" dirty="0" smtClean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.</a:t>
            </a:r>
            <a:endParaRPr lang="en-US" sz="3000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170609" y="2051626"/>
            <a:ext cx="88500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Raleway"/>
              </a:rPr>
              <a:t>No, not a full-stack developer - I partake in projects that span the entire spectrum of creating things. I'm one part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Raleway"/>
              </a:rPr>
              <a:t>mechanical engineer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Raleway"/>
              </a:rPr>
              <a:t>, two parts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Raleway"/>
              </a:rPr>
              <a:t>electrical engineer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Raleway"/>
              </a:rPr>
              <a:t>, one part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Raleway"/>
              </a:rPr>
              <a:t>software developer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Raleway"/>
              </a:rPr>
              <a:t>, and two parts 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Raleway"/>
              </a:rPr>
              <a:t>entrepreneur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Raleway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Raleway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481183" y="3898286"/>
            <a:ext cx="9985828" cy="2472866"/>
            <a:chOff x="1481183" y="3898286"/>
            <a:chExt cx="9985828" cy="2472866"/>
          </a:xfrm>
        </p:grpSpPr>
        <p:grpSp>
          <p:nvGrpSpPr>
            <p:cNvPr id="51" name="Group 50"/>
            <p:cNvGrpSpPr/>
            <p:nvPr/>
          </p:nvGrpSpPr>
          <p:grpSpPr>
            <a:xfrm>
              <a:off x="1481183" y="3898286"/>
              <a:ext cx="9985828" cy="2472866"/>
              <a:chOff x="1494972" y="1048661"/>
              <a:chExt cx="9985828" cy="2472866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1494972" y="1233716"/>
                <a:ext cx="9985828" cy="21190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509486" y="2061029"/>
                <a:ext cx="406400" cy="31931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770743" y="2888342"/>
                <a:ext cx="333829" cy="33382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733800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815012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295072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768964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259908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664199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745411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225471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699363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190307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8045266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126478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06538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080430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571374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0435406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516618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8996678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9470570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9961514" y="3352802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0909298" y="3353889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722914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804126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284186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758078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249022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653313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734525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214585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688477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179421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034380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115592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595652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069544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560488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0424520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8505732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8985792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9459684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9950628" y="1048661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0898412" y="1049748"/>
                <a:ext cx="289560" cy="16763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2030928" y="4319663"/>
              <a:ext cx="89226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i="0" dirty="0" smtClean="0">
                  <a:solidFill>
                    <a:srgbClr val="000000"/>
                  </a:solidFill>
                  <a:effectLst/>
                  <a:latin typeface="Lato" panose="020F0502020204030203" pitchFamily="34" charset="0"/>
                </a:rPr>
                <a:t>My name is Cameron Akker and I'm a full-stack inventor</a:t>
              </a:r>
              <a:r>
                <a:rPr lang="en-US" sz="2800" b="0" i="0" dirty="0" smtClean="0">
                  <a:solidFill>
                    <a:srgbClr val="000000"/>
                  </a:solidFill>
                  <a:effectLst/>
                  <a:latin typeface="Lato" panose="020F0502020204030203" pitchFamily="34" charset="0"/>
                </a:rPr>
                <a:t>.</a:t>
              </a:r>
              <a:endParaRPr lang="en-US" sz="2800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156820" y="4901251"/>
              <a:ext cx="885008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i="0" dirty="0" smtClean="0">
                  <a:solidFill>
                    <a:srgbClr val="000000"/>
                  </a:solidFill>
                  <a:effectLst/>
                  <a:latin typeface="Raleway"/>
                </a:rPr>
                <a:t>No, not a full-stack developer - I partake in projects that span the entire spectrum of creating things. I'm one part </a:t>
              </a:r>
              <a:r>
                <a:rPr lang="en-US" b="1" i="0" dirty="0" smtClean="0">
                  <a:solidFill>
                    <a:srgbClr val="000000"/>
                  </a:solidFill>
                  <a:effectLst/>
                  <a:latin typeface="Raleway"/>
                </a:rPr>
                <a:t>mechanical engineer</a:t>
              </a:r>
              <a:r>
                <a:rPr lang="en-US" b="0" i="0" dirty="0" smtClean="0">
                  <a:solidFill>
                    <a:srgbClr val="000000"/>
                  </a:solidFill>
                  <a:effectLst/>
                  <a:latin typeface="Raleway"/>
                </a:rPr>
                <a:t>, two parts </a:t>
              </a:r>
              <a:r>
                <a:rPr lang="en-US" b="1" i="0" dirty="0" smtClean="0">
                  <a:solidFill>
                    <a:srgbClr val="000000"/>
                  </a:solidFill>
                  <a:effectLst/>
                  <a:latin typeface="Raleway"/>
                </a:rPr>
                <a:t>electrical engineer</a:t>
              </a:r>
              <a:r>
                <a:rPr lang="en-US" b="0" i="0" dirty="0" smtClean="0">
                  <a:solidFill>
                    <a:srgbClr val="000000"/>
                  </a:solidFill>
                  <a:effectLst/>
                  <a:latin typeface="Raleway"/>
                </a:rPr>
                <a:t>, one part </a:t>
              </a:r>
              <a:r>
                <a:rPr lang="en-US" b="1" i="0" dirty="0" smtClean="0">
                  <a:solidFill>
                    <a:srgbClr val="000000"/>
                  </a:solidFill>
                  <a:effectLst/>
                  <a:latin typeface="Raleway"/>
                </a:rPr>
                <a:t>software developer</a:t>
              </a:r>
              <a:r>
                <a:rPr lang="en-US" b="0" i="0" dirty="0" smtClean="0">
                  <a:solidFill>
                    <a:srgbClr val="000000"/>
                  </a:solidFill>
                  <a:effectLst/>
                  <a:latin typeface="Raleway"/>
                </a:rPr>
                <a:t>, and two parts </a:t>
              </a:r>
              <a:r>
                <a:rPr lang="en-US" b="1" i="0" dirty="0" smtClean="0">
                  <a:solidFill>
                    <a:srgbClr val="000000"/>
                  </a:solidFill>
                  <a:effectLst/>
                  <a:latin typeface="Raleway"/>
                </a:rPr>
                <a:t>entrepreneur</a:t>
              </a:r>
              <a:r>
                <a:rPr lang="en-US" b="0" i="0" dirty="0" smtClean="0">
                  <a:solidFill>
                    <a:srgbClr val="000000"/>
                  </a:solidFill>
                  <a:effectLst/>
                  <a:latin typeface="Raleway"/>
                </a:rPr>
                <a:t>.</a:t>
              </a:r>
              <a:endParaRPr lang="en-US" b="0" i="0" dirty="0">
                <a:solidFill>
                  <a:srgbClr val="000000"/>
                </a:solidFill>
                <a:effectLst/>
                <a:latin typeface="Raleway"/>
              </a:endParaRPr>
            </a:p>
          </p:txBody>
        </p:sp>
      </p:grpSp>
      <p:pic>
        <p:nvPicPr>
          <p:cNvPr id="1026" name="Picture 2" descr="File:Ic-photo-Intel--P8085AH--(8085-CPU)-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852" y="4790407"/>
            <a:ext cx="76200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" name="Group 152"/>
          <p:cNvGrpSpPr/>
          <p:nvPr/>
        </p:nvGrpSpPr>
        <p:grpSpPr>
          <a:xfrm>
            <a:off x="1901371" y="7909049"/>
            <a:ext cx="9985828" cy="2472866"/>
            <a:chOff x="1901371" y="7909049"/>
            <a:chExt cx="9985828" cy="2472866"/>
          </a:xfrm>
        </p:grpSpPr>
        <p:grpSp>
          <p:nvGrpSpPr>
            <p:cNvPr id="152" name="Group 151"/>
            <p:cNvGrpSpPr/>
            <p:nvPr/>
          </p:nvGrpSpPr>
          <p:grpSpPr>
            <a:xfrm>
              <a:off x="1901371" y="7909049"/>
              <a:ext cx="9985828" cy="2472866"/>
              <a:chOff x="1901371" y="7909049"/>
              <a:chExt cx="9985828" cy="2472866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1901371" y="7909049"/>
                <a:ext cx="9985828" cy="2472866"/>
                <a:chOff x="1494972" y="1048661"/>
                <a:chExt cx="9985828" cy="2472866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1494972" y="1233716"/>
                  <a:ext cx="9985828" cy="2119086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509486" y="2061029"/>
                  <a:ext cx="406400" cy="319314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1770743" y="2888342"/>
                  <a:ext cx="333829" cy="33382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73380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815012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95072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76896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25990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5664199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3745411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4225471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4699363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5190307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8045266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612647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60653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43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57137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10435406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851661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899667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947057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996151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10909298" y="3353889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372291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1804126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284186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275807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324902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5653313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3734525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4214585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4688477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5179421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8034380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611559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659565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706954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756048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10424520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850573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898579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945968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995062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0898412" y="1049748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9" name="Oval 148"/>
              <p:cNvSpPr/>
              <p:nvPr/>
            </p:nvSpPr>
            <p:spPr>
              <a:xfrm>
                <a:off x="3450759" y="8880960"/>
                <a:ext cx="545375" cy="54537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0034811" y="8870384"/>
                <a:ext cx="545375" cy="54537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Rectangle 101"/>
            <p:cNvSpPr/>
            <p:nvPr/>
          </p:nvSpPr>
          <p:spPr>
            <a:xfrm>
              <a:off x="4546883" y="8515599"/>
              <a:ext cx="2840136" cy="1354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i="0" dirty="0" smtClean="0">
                  <a:solidFill>
                    <a:schemeClr val="bg1"/>
                  </a:solidFill>
                  <a:effectLst/>
                  <a:latin typeface="3ds Light" panose="02000503020000020004" pitchFamily="50" charset="0"/>
                </a:rPr>
                <a:t>Cameron Akker</a:t>
              </a:r>
            </a:p>
            <a:p>
              <a:r>
                <a:rPr lang="en-US" b="1" dirty="0" smtClean="0">
                  <a:solidFill>
                    <a:schemeClr val="bg1"/>
                  </a:solidFill>
                  <a:latin typeface="3ds Light" panose="02000503020000020004" pitchFamily="50" charset="0"/>
                </a:rPr>
                <a:t>Harvard 2018</a:t>
              </a:r>
            </a:p>
            <a:p>
              <a:endParaRPr lang="en-US" b="1" dirty="0">
                <a:solidFill>
                  <a:schemeClr val="bg1"/>
                </a:solidFill>
                <a:latin typeface="3ds Light" panose="02000503020000020004" pitchFamily="50" charset="0"/>
              </a:endParaRPr>
            </a:p>
            <a:p>
              <a:r>
                <a:rPr lang="en-US" b="1" i="0" dirty="0" smtClean="0">
                  <a:solidFill>
                    <a:schemeClr val="bg1"/>
                  </a:solidFill>
                  <a:effectLst/>
                  <a:latin typeface="3ds Light" panose="02000503020000020004" pitchFamily="50" charset="0"/>
                </a:rPr>
                <a:t>-- full-stack inventor</a:t>
              </a:r>
              <a:r>
                <a:rPr lang="en-US" b="0" i="0" dirty="0" smtClean="0">
                  <a:solidFill>
                    <a:schemeClr val="bg1"/>
                  </a:solidFill>
                  <a:effectLst/>
                  <a:latin typeface="3ds Light" panose="02000503020000020004" pitchFamily="50" charset="0"/>
                </a:rPr>
                <a:t>.</a:t>
              </a:r>
              <a:endParaRPr lang="en-US" b="0" i="0" dirty="0">
                <a:solidFill>
                  <a:schemeClr val="bg1"/>
                </a:solidFill>
                <a:effectLst/>
                <a:latin typeface="3ds Light" panose="02000503020000020004" pitchFamily="50" charset="0"/>
              </a:endParaRPr>
            </a:p>
          </p:txBody>
        </p:sp>
        <p:sp>
          <p:nvSpPr>
            <p:cNvPr id="150" name="Rounded Rectangle 149"/>
            <p:cNvSpPr/>
            <p:nvPr/>
          </p:nvSpPr>
          <p:spPr>
            <a:xfrm>
              <a:off x="4341562" y="8808314"/>
              <a:ext cx="120470" cy="9495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53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4199" y="332592"/>
            <a:ext cx="9985828" cy="2472866"/>
            <a:chOff x="1901371" y="7909049"/>
            <a:chExt cx="9985828" cy="2472866"/>
          </a:xfrm>
        </p:grpSpPr>
        <p:grpSp>
          <p:nvGrpSpPr>
            <p:cNvPr id="3" name="Group 2"/>
            <p:cNvGrpSpPr/>
            <p:nvPr/>
          </p:nvGrpSpPr>
          <p:grpSpPr>
            <a:xfrm>
              <a:off x="1901371" y="7909049"/>
              <a:ext cx="9985828" cy="2472866"/>
              <a:chOff x="1901371" y="7909049"/>
              <a:chExt cx="9985828" cy="2472866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901371" y="7909049"/>
                <a:ext cx="9985828" cy="2472866"/>
                <a:chOff x="1494972" y="1048661"/>
                <a:chExt cx="9985828" cy="2472866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494972" y="1233716"/>
                  <a:ext cx="9985828" cy="2119086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509486" y="2061029"/>
                  <a:ext cx="406400" cy="319314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1770743" y="2888342"/>
                  <a:ext cx="333829" cy="333829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3380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1815012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2295072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276896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325990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664199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3745411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4225471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4699363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5190307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8045266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12647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660653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708043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57137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0435406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851661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899667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947057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996151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0909298" y="3353889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372291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804126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284186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275807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324902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5653313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3734525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4214585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688477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5179421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8034380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611559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659565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706954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756048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0424520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850573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898579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945968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995062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0898412" y="1049748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Oval 6"/>
              <p:cNvSpPr/>
              <p:nvPr/>
            </p:nvSpPr>
            <p:spPr>
              <a:xfrm>
                <a:off x="3450759" y="8880960"/>
                <a:ext cx="545375" cy="54537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0034811" y="8870384"/>
                <a:ext cx="545375" cy="54537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4546883" y="8570029"/>
              <a:ext cx="2638928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err="1" smtClean="0">
                  <a:solidFill>
                    <a:schemeClr val="bg1"/>
                  </a:solidFill>
                  <a:latin typeface="3ds Light" panose="02000503020000020004" pitchFamily="50" charset="0"/>
                </a:rPr>
                <a:t>cameron</a:t>
              </a:r>
              <a:r>
                <a:rPr lang="en-US" sz="2800" b="1" dirty="0" smtClean="0">
                  <a:solidFill>
                    <a:schemeClr val="bg1"/>
                  </a:solidFill>
                  <a:latin typeface="3ds Light" panose="02000503020000020004" pitchFamily="50" charset="0"/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  <a:latin typeface="3ds Light" panose="02000503020000020004" pitchFamily="50" charset="0"/>
                </a:rPr>
                <a:t>akker</a:t>
              </a:r>
              <a:endParaRPr lang="en-US" sz="2800" b="1" dirty="0" smtClean="0">
                <a:solidFill>
                  <a:schemeClr val="bg1"/>
                </a:solidFill>
                <a:latin typeface="3ds Light" panose="02000503020000020004" pitchFamily="50" charset="0"/>
              </a:endParaRPr>
            </a:p>
            <a:p>
              <a:r>
                <a:rPr lang="en-US" sz="2800" b="1" dirty="0" err="1" smtClean="0">
                  <a:solidFill>
                    <a:schemeClr val="bg1"/>
                  </a:solidFill>
                  <a:latin typeface="3ds Light" panose="02000503020000020004" pitchFamily="50" charset="0"/>
                </a:rPr>
                <a:t>harvard</a:t>
              </a:r>
              <a:r>
                <a:rPr lang="en-US" sz="2800" b="1" dirty="0" smtClean="0">
                  <a:solidFill>
                    <a:schemeClr val="bg1"/>
                  </a:solidFill>
                  <a:latin typeface="3ds Light" panose="02000503020000020004" pitchFamily="50" charset="0"/>
                </a:rPr>
                <a:t> 2018</a:t>
              </a:r>
            </a:p>
            <a:p>
              <a:r>
                <a:rPr lang="en-US" sz="2800" b="1" dirty="0" smtClean="0">
                  <a:solidFill>
                    <a:schemeClr val="bg1"/>
                  </a:solidFill>
                  <a:latin typeface="3ds Light" panose="02000503020000020004" pitchFamily="50" charset="0"/>
                </a:rPr>
                <a:t>inventor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341562" y="8808314"/>
              <a:ext cx="120470" cy="9495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98713" y="3068612"/>
            <a:ext cx="9985828" cy="1854845"/>
            <a:chOff x="356685" y="3968963"/>
            <a:chExt cx="9985828" cy="1854845"/>
          </a:xfrm>
        </p:grpSpPr>
        <p:grpSp>
          <p:nvGrpSpPr>
            <p:cNvPr id="54" name="Group 53"/>
            <p:cNvGrpSpPr/>
            <p:nvPr/>
          </p:nvGrpSpPr>
          <p:grpSpPr>
            <a:xfrm>
              <a:off x="356685" y="3968963"/>
              <a:ext cx="9985828" cy="1854845"/>
              <a:chOff x="1901371" y="7909049"/>
              <a:chExt cx="9985828" cy="247286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901371" y="7909049"/>
                <a:ext cx="9985828" cy="2472866"/>
                <a:chOff x="1494972" y="1048661"/>
                <a:chExt cx="9985828" cy="2472866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494972" y="1233716"/>
                  <a:ext cx="9985828" cy="2119086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09486" y="2061029"/>
                  <a:ext cx="406400" cy="319314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73380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815012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2295072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276896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25990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5664199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3745411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4225471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4699363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5190307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8045266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612647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60653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708043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757137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0435406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851661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899667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947057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996151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10909298" y="3353889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372291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1804126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284186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75807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24902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5653313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734525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4214585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4688477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5179421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8034380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611559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659565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706954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756048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10424520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850573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898579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945968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995062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0898412" y="1049748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Rectangle 55"/>
              <p:cNvSpPr/>
              <p:nvPr/>
            </p:nvSpPr>
            <p:spPr>
              <a:xfrm>
                <a:off x="4459795" y="8410389"/>
                <a:ext cx="2286716" cy="160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err="1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cameron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 </a:t>
                </a:r>
                <a:r>
                  <a:rPr lang="en-US" sz="2400" b="1" dirty="0" err="1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akker</a:t>
                </a:r>
                <a:endParaRPr lang="en-US" sz="2400" b="1" dirty="0" smtClean="0">
                  <a:solidFill>
                    <a:schemeClr val="bg1"/>
                  </a:solidFill>
                  <a:latin typeface="3ds Light" panose="02000503020000020004" pitchFamily="50" charset="0"/>
                </a:endParaRPr>
              </a:p>
              <a:p>
                <a:r>
                  <a:rPr lang="en-US" sz="2400" b="1" dirty="0" err="1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harvard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 2018</a:t>
                </a:r>
              </a:p>
              <a:p>
                <a:r>
                  <a:rPr lang="en-US" sz="2400" b="1" dirty="0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inventor</a:t>
                </a: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4254474" y="8605136"/>
                <a:ext cx="120470" cy="9495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Oval 105"/>
            <p:cNvSpPr/>
            <p:nvPr/>
          </p:nvSpPr>
          <p:spPr>
            <a:xfrm>
              <a:off x="490575" y="5253378"/>
              <a:ext cx="333829" cy="3338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1565360" y="4670629"/>
              <a:ext cx="545375" cy="54537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8466177" y="4629822"/>
              <a:ext cx="545375" cy="54537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91965" y="5222485"/>
            <a:ext cx="9985828" cy="1289640"/>
            <a:chOff x="691965" y="5222485"/>
            <a:chExt cx="9985828" cy="1289640"/>
          </a:xfrm>
        </p:grpSpPr>
        <p:grpSp>
          <p:nvGrpSpPr>
            <p:cNvPr id="111" name="Group 110"/>
            <p:cNvGrpSpPr/>
            <p:nvPr/>
          </p:nvGrpSpPr>
          <p:grpSpPr>
            <a:xfrm>
              <a:off x="691965" y="5222485"/>
              <a:ext cx="9985828" cy="1289640"/>
              <a:chOff x="1901371" y="7909049"/>
              <a:chExt cx="9985828" cy="2472866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901371" y="7909049"/>
                <a:ext cx="9985828" cy="2472866"/>
                <a:chOff x="1494972" y="1048661"/>
                <a:chExt cx="9985828" cy="2472866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1494972" y="1233716"/>
                  <a:ext cx="9985828" cy="2119086"/>
                </a:xfrm>
                <a:prstGeom prst="rect">
                  <a:avLst/>
                </a:prstGeom>
                <a:solidFill>
                  <a:schemeClr val="tx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1509486" y="2061029"/>
                  <a:ext cx="406400" cy="319314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373380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815012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295072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76896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325990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5664199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3745411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4225471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4699363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5190307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8045266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612647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660653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708043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757137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10435406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851661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8996678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9470570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9961514" y="3352802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10909298" y="3353889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372291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1804126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2284186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275807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324902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5653313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734525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4214585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4688477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5179421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8034380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611559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659565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706954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756048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10424520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850573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8985792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9459684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9950628" y="1048661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0898412" y="1049748"/>
                  <a:ext cx="289560" cy="167638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4427137" y="8285147"/>
                <a:ext cx="1937710" cy="1947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err="1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cameron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 </a:t>
                </a:r>
                <a:r>
                  <a:rPr lang="en-US" sz="2000" b="1" dirty="0" err="1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akker</a:t>
                </a:r>
                <a:endParaRPr lang="en-US" sz="2000" b="1" dirty="0" smtClean="0">
                  <a:solidFill>
                    <a:schemeClr val="bg1"/>
                  </a:solidFill>
                  <a:latin typeface="3ds Light" panose="02000503020000020004" pitchFamily="50" charset="0"/>
                </a:endParaRPr>
              </a:p>
              <a:p>
                <a:r>
                  <a:rPr lang="en-US" sz="2000" b="1" dirty="0" err="1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harvard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 2018</a:t>
                </a:r>
              </a:p>
              <a:p>
                <a:r>
                  <a:rPr lang="en-US" sz="2000" b="1" dirty="0" smtClean="0">
                    <a:solidFill>
                      <a:schemeClr val="bg1"/>
                    </a:solidFill>
                    <a:latin typeface="3ds Light" panose="02000503020000020004" pitchFamily="50" charset="0"/>
                  </a:rPr>
                  <a:t>inventor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254474" y="8605136"/>
                <a:ext cx="120470" cy="9495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2" name="Oval 161"/>
            <p:cNvSpPr/>
            <p:nvPr/>
          </p:nvSpPr>
          <p:spPr>
            <a:xfrm>
              <a:off x="779050" y="6014606"/>
              <a:ext cx="333829" cy="3338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1766746" y="5660587"/>
              <a:ext cx="545375" cy="54537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8667563" y="5619780"/>
              <a:ext cx="545375" cy="545375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357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/>
          <p:cNvGrpSpPr/>
          <p:nvPr/>
        </p:nvGrpSpPr>
        <p:grpSpPr>
          <a:xfrm>
            <a:off x="579680" y="-464915"/>
            <a:ext cx="10535284" cy="4059654"/>
            <a:chOff x="579680" y="-464915"/>
            <a:chExt cx="10535284" cy="4059654"/>
          </a:xfrm>
        </p:grpSpPr>
        <p:grpSp>
          <p:nvGrpSpPr>
            <p:cNvPr id="52" name="Group 51"/>
            <p:cNvGrpSpPr/>
            <p:nvPr/>
          </p:nvGrpSpPr>
          <p:grpSpPr>
            <a:xfrm>
              <a:off x="579680" y="196049"/>
              <a:ext cx="10535284" cy="3398690"/>
              <a:chOff x="751130" y="1624799"/>
              <a:chExt cx="10535284" cy="339869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4310498" y="1624799"/>
                <a:ext cx="519954" cy="51995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891712" y="1624799"/>
                <a:ext cx="519954" cy="51995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31410" y="2604513"/>
                <a:ext cx="519954" cy="5199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112624" y="2604513"/>
                <a:ext cx="519954" cy="5199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710063" y="2604513"/>
                <a:ext cx="519954" cy="5199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91277" y="2604513"/>
                <a:ext cx="519954" cy="5199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91712" y="2604513"/>
                <a:ext cx="519954" cy="5199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72926" y="2604513"/>
                <a:ext cx="519954" cy="5199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064839" y="2592987"/>
                <a:ext cx="519954" cy="5199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646053" y="2592987"/>
                <a:ext cx="519954" cy="51995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391822" y="3572701"/>
                <a:ext cx="519954" cy="51995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973036" y="3572701"/>
                <a:ext cx="519954" cy="51995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570475" y="3572701"/>
                <a:ext cx="519954" cy="51995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151689" y="3572701"/>
                <a:ext cx="519954" cy="51995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752124" y="3572701"/>
                <a:ext cx="519954" cy="51995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513855" y="449200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095069" y="449200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692508" y="449200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7273722" y="449200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874157" y="449200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8455371" y="449200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51130" y="4503535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332344" y="4503535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929783" y="4503535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510997" y="4503535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111432" y="4503535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692646" y="4503535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284559" y="449200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865773" y="449200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826636" y="1624799"/>
                <a:ext cx="1789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Co-Presidents</a:t>
                </a:r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321707" y="2604513"/>
                <a:ext cx="2977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Upper Leadership Board</a:t>
                </a:r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414372" y="3652174"/>
                <a:ext cx="44510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Other Leadership/Retuning Members</a:t>
                </a:r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9311193" y="4567320"/>
                <a:ext cx="19752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New Associates</a:t>
                </a:r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131" name="TextBox 130"/>
            <p:cNvSpPr txBox="1"/>
            <p:nvPr/>
          </p:nvSpPr>
          <p:spPr>
            <a:xfrm>
              <a:off x="2159430" y="-464915"/>
              <a:ext cx="7467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Traditional Club Leadership Structure</a:t>
              </a:r>
              <a:endPara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464135" y="3392682"/>
            <a:ext cx="10397298" cy="3995043"/>
            <a:chOff x="1464135" y="3392682"/>
            <a:chExt cx="10397298" cy="3995043"/>
          </a:xfrm>
        </p:grpSpPr>
        <p:grpSp>
          <p:nvGrpSpPr>
            <p:cNvPr id="129" name="Group 128"/>
            <p:cNvGrpSpPr/>
            <p:nvPr/>
          </p:nvGrpSpPr>
          <p:grpSpPr>
            <a:xfrm>
              <a:off x="1464135" y="3982567"/>
              <a:ext cx="10397298" cy="3405158"/>
              <a:chOff x="1464135" y="3982567"/>
              <a:chExt cx="10397298" cy="340515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694370" y="3982567"/>
                <a:ext cx="519954" cy="51995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512721" y="4962281"/>
                <a:ext cx="519954" cy="519954"/>
              </a:xfrm>
              <a:prstGeom prst="ellipse">
                <a:avLst/>
              </a:prstGeom>
              <a:gradFill flip="none" rotWithShape="1">
                <a:gsLst>
                  <a:gs pos="19000">
                    <a:schemeClr val="accent5">
                      <a:lumMod val="75000"/>
                    </a:schemeClr>
                  </a:gs>
                  <a:gs pos="100000">
                    <a:srgbClr val="92D05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464135" y="5702150"/>
                <a:ext cx="519954" cy="51995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045349" y="5702150"/>
                <a:ext cx="519954" cy="51995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833239" y="5727659"/>
                <a:ext cx="519954" cy="51995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252752" y="5754122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634173" y="572765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215387" y="572765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460285" y="572797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5041499" y="5727979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549822" y="5112903"/>
                <a:ext cx="1421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Core Team</a:t>
                </a:r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089247" y="5777461"/>
                <a:ext cx="3772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Board Members (Old and New)</a:t>
                </a:r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103545" y="4970387"/>
                <a:ext cx="519954" cy="519954"/>
              </a:xfrm>
              <a:prstGeom prst="ellipse">
                <a:avLst/>
              </a:prstGeom>
              <a:gradFill flip="none" rotWithShape="1">
                <a:gsLst>
                  <a:gs pos="19000">
                    <a:schemeClr val="accent5">
                      <a:lumMod val="75000"/>
                    </a:schemeClr>
                  </a:gs>
                  <a:gs pos="100000">
                    <a:srgbClr val="92D05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694323" y="4962275"/>
                <a:ext cx="519954" cy="519954"/>
              </a:xfrm>
              <a:prstGeom prst="ellipse">
                <a:avLst/>
              </a:prstGeom>
              <a:gradFill flip="none" rotWithShape="1">
                <a:gsLst>
                  <a:gs pos="19000">
                    <a:schemeClr val="accent5">
                      <a:lumMod val="75000"/>
                    </a:schemeClr>
                  </a:gs>
                  <a:gs pos="100000">
                    <a:srgbClr val="92D05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285101" y="4970804"/>
                <a:ext cx="519954" cy="519954"/>
              </a:xfrm>
              <a:prstGeom prst="ellipse">
                <a:avLst/>
              </a:prstGeom>
              <a:gradFill flip="none" rotWithShape="1">
                <a:gsLst>
                  <a:gs pos="19000">
                    <a:schemeClr val="accent5">
                      <a:lumMod val="75000"/>
                    </a:schemeClr>
                  </a:gs>
                  <a:gs pos="100000">
                    <a:srgbClr val="92D05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652317" y="5743127"/>
                <a:ext cx="519954" cy="519954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6836869" y="5739608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7432597" y="5739608"/>
                <a:ext cx="519954" cy="51995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277250" y="6867771"/>
                <a:ext cx="519954" cy="51995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2508963" y="4229564"/>
              <a:ext cx="7467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HackHarvard Leadership Structure</a:t>
              </a:r>
              <a:endPara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199959" y="3392682"/>
              <a:ext cx="1260326" cy="3701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513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999673" y="324465"/>
            <a:ext cx="14069786" cy="6105361"/>
            <a:chOff x="-999673" y="324465"/>
            <a:chExt cx="14069786" cy="6105361"/>
          </a:xfrm>
        </p:grpSpPr>
        <p:sp>
          <p:nvSpPr>
            <p:cNvPr id="3" name="Rounded Rectangle 2"/>
            <p:cNvSpPr/>
            <p:nvPr/>
          </p:nvSpPr>
          <p:spPr>
            <a:xfrm>
              <a:off x="-999673" y="1524001"/>
              <a:ext cx="3439886" cy="133531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Logistics</a:t>
              </a:r>
              <a:endPara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086927" y="1524001"/>
              <a:ext cx="3439886" cy="133531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Partnerships</a:t>
              </a:r>
              <a:endPara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543627" y="1524001"/>
              <a:ext cx="3439886" cy="133531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Hacker Relations</a:t>
              </a:r>
              <a:endPara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630227" y="1524001"/>
              <a:ext cx="3439886" cy="133531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Design</a:t>
              </a:r>
              <a:endPara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-999673" y="3055259"/>
              <a:ext cx="3439886" cy="336005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Event Agenda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Food Purchases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Transportation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MLH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Volunteers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Room </a:t>
              </a: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Scheduling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43627" y="3055259"/>
              <a:ext cx="3439886" cy="336005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Marketing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Application Management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Social 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Mentors/judges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Interhackathon relationships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086927" y="3055258"/>
              <a:ext cx="3439886" cy="336005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Corporate Sponsorships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In-Kind Sponsorships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Talks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Workshops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Budget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630227" y="3069771"/>
              <a:ext cx="3439886" cy="336005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Supports all other teams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Website Design</a:t>
              </a:r>
              <a:endPara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Logo/branding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Banners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Stickers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Email template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-999673" y="324465"/>
              <a:ext cx="14069786" cy="100359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HackHarvard Organizational Structure</a:t>
              </a:r>
              <a:endPara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79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27531</TotalTime>
  <Words>169</Words>
  <Application>Microsoft Office PowerPoint</Application>
  <PresentationFormat>Widescreen</PresentationFormat>
  <Paragraphs>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Raleway</vt:lpstr>
      <vt:lpstr>3ds Light</vt:lpstr>
      <vt:lpstr>Arial</vt:lpstr>
      <vt:lpstr>Calibri</vt:lpstr>
      <vt:lpstr>Calibri Light</vt:lpstr>
      <vt:lpstr>Lato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Akker</dc:creator>
  <cp:lastModifiedBy>Cameron Akker</cp:lastModifiedBy>
  <cp:revision>13</cp:revision>
  <dcterms:created xsi:type="dcterms:W3CDTF">2017-01-06T03:15:58Z</dcterms:created>
  <dcterms:modified xsi:type="dcterms:W3CDTF">2017-02-11T20:43:11Z</dcterms:modified>
</cp:coreProperties>
</file>